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8" r:id="rId4"/>
    <p:sldId id="259" r:id="rId5"/>
    <p:sldId id="261" r:id="rId6"/>
    <p:sldId id="260" r:id="rId7"/>
    <p:sldId id="262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1" d="100"/>
          <a:sy n="91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CEC1-9D6C-4613-8D4D-1D548114DFCF}" type="datetimeFigureOut">
              <a:rPr kumimoji="1" lang="ja-JP" altLang="en-US" smtClean="0"/>
              <a:t>2024/12/16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C829-5651-42C0-B28C-BC6EC58017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5495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CEC1-9D6C-4613-8D4D-1D548114DFCF}" type="datetimeFigureOut">
              <a:rPr kumimoji="1" lang="ja-JP" altLang="en-US" smtClean="0"/>
              <a:t>2024/12/16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C829-5651-42C0-B28C-BC6EC58017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678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CEC1-9D6C-4613-8D4D-1D548114DFCF}" type="datetimeFigureOut">
              <a:rPr kumimoji="1" lang="ja-JP" altLang="en-US" smtClean="0"/>
              <a:t>2024/12/16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C829-5651-42C0-B28C-BC6EC58017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6669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CEC1-9D6C-4613-8D4D-1D548114DFCF}" type="datetimeFigureOut">
              <a:rPr kumimoji="1" lang="ja-JP" altLang="en-US" smtClean="0"/>
              <a:t>2024/12/16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C829-5651-42C0-B28C-BC6EC58017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575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CEC1-9D6C-4613-8D4D-1D548114DFCF}" type="datetimeFigureOut">
              <a:rPr kumimoji="1" lang="ja-JP" altLang="en-US" smtClean="0"/>
              <a:t>2024/12/16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C829-5651-42C0-B28C-BC6EC58017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9133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CEC1-9D6C-4613-8D4D-1D548114DFCF}" type="datetimeFigureOut">
              <a:rPr kumimoji="1" lang="ja-JP" altLang="en-US" smtClean="0"/>
              <a:t>2024/12/16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C829-5651-42C0-B28C-BC6EC58017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0288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CEC1-9D6C-4613-8D4D-1D548114DFCF}" type="datetimeFigureOut">
              <a:rPr kumimoji="1" lang="ja-JP" altLang="en-US" smtClean="0"/>
              <a:t>2024/12/16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C829-5651-42C0-B28C-BC6EC58017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686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CEC1-9D6C-4613-8D4D-1D548114DFCF}" type="datetimeFigureOut">
              <a:rPr kumimoji="1" lang="ja-JP" altLang="en-US" smtClean="0"/>
              <a:t>2024/12/16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C829-5651-42C0-B28C-BC6EC58017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9526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CEC1-9D6C-4613-8D4D-1D548114DFCF}" type="datetimeFigureOut">
              <a:rPr kumimoji="1" lang="ja-JP" altLang="en-US" smtClean="0"/>
              <a:t>2024/12/16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C829-5651-42C0-B28C-BC6EC58017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9365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CEC1-9D6C-4613-8D4D-1D548114DFCF}" type="datetimeFigureOut">
              <a:rPr kumimoji="1" lang="ja-JP" altLang="en-US" smtClean="0"/>
              <a:t>2024/12/16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C829-5651-42C0-B28C-BC6EC58017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0090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CEC1-9D6C-4613-8D4D-1D548114DFCF}" type="datetimeFigureOut">
              <a:rPr kumimoji="1" lang="ja-JP" altLang="en-US" smtClean="0"/>
              <a:t>2024/12/16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C829-5651-42C0-B28C-BC6EC58017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6826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8CEC1-9D6C-4613-8D4D-1D548114DFCF}" type="datetimeFigureOut">
              <a:rPr kumimoji="1" lang="ja-JP" altLang="en-US" smtClean="0"/>
              <a:t>2024/12/16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FC829-5651-42C0-B28C-BC6EC58017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643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58510" cy="687553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510" y="0"/>
            <a:ext cx="3058510" cy="687553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020" y="0"/>
            <a:ext cx="3058510" cy="687553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530" y="0"/>
            <a:ext cx="3058510" cy="6875531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3214"/>
            <a:ext cx="7462345" cy="3049259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965808" y="4462981"/>
            <a:ext cx="60656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/>
              <a:t>タイトル：</a:t>
            </a:r>
            <a:r>
              <a:rPr kumimoji="1" lang="en-US" altLang="ja-JP" sz="2400" b="1" dirty="0" err="1" smtClean="0"/>
              <a:t>Middle_War</a:t>
            </a:r>
            <a:r>
              <a:rPr kumimoji="1" lang="en-US" altLang="ja-JP" sz="2400" b="1" dirty="0" smtClean="0"/>
              <a:t>(</a:t>
            </a:r>
            <a:r>
              <a:rPr kumimoji="1" lang="ja-JP" altLang="en-US" sz="2400" b="1" dirty="0" smtClean="0"/>
              <a:t>みどるうぉー</a:t>
            </a:r>
            <a:r>
              <a:rPr kumimoji="1" lang="en-US" altLang="ja-JP" sz="2400" b="1" dirty="0" smtClean="0"/>
              <a:t>)</a:t>
            </a:r>
          </a:p>
          <a:p>
            <a:r>
              <a:rPr kumimoji="1" lang="ja-JP" altLang="en-US" sz="2400" b="1" dirty="0" smtClean="0"/>
              <a:t>ジャンル：</a:t>
            </a:r>
            <a:r>
              <a:rPr lang="ja-JP" altLang="en-US" sz="2400" b="1" dirty="0" smtClean="0"/>
              <a:t>ターン制ストラテジー</a:t>
            </a:r>
            <a:endParaRPr kumimoji="1" lang="en-US" altLang="ja-JP" sz="2400" b="1" dirty="0" smtClean="0"/>
          </a:p>
          <a:p>
            <a:r>
              <a:rPr kumimoji="1" lang="ja-JP" altLang="en-US" sz="2400" b="1" dirty="0" smtClean="0"/>
              <a:t>プレイ人数：</a:t>
            </a:r>
            <a:r>
              <a:rPr lang="ja-JP" altLang="en-US" sz="2400" b="1" dirty="0" smtClean="0"/>
              <a:t>１人</a:t>
            </a:r>
            <a:endParaRPr kumimoji="1" lang="en-US" altLang="ja-JP" sz="2400" b="1" dirty="0" smtClean="0"/>
          </a:p>
          <a:p>
            <a:r>
              <a:rPr kumimoji="1" lang="ja-JP" altLang="en-US" sz="2400" b="1" dirty="0" smtClean="0"/>
              <a:t>ハード：</a:t>
            </a:r>
            <a:r>
              <a:rPr kumimoji="1" lang="en-US" altLang="ja-JP" sz="2400" b="1" dirty="0" smtClean="0"/>
              <a:t>PC</a:t>
            </a:r>
          </a:p>
          <a:p>
            <a:r>
              <a:rPr lang="ja-JP" altLang="en-US" sz="2400" b="1" dirty="0"/>
              <a:t>開発</a:t>
            </a:r>
            <a:r>
              <a:rPr lang="ja-JP" altLang="en-US" sz="2400" b="1" dirty="0" smtClean="0"/>
              <a:t>環境：</a:t>
            </a:r>
            <a:r>
              <a:rPr lang="en-US" altLang="ja-JP" sz="2400" b="1" dirty="0" smtClean="0"/>
              <a:t>Unity</a:t>
            </a: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827" y="-72314"/>
            <a:ext cx="8776138" cy="438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4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58510" cy="687553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510" y="0"/>
            <a:ext cx="3058510" cy="687553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020" y="0"/>
            <a:ext cx="3058510" cy="687553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530" y="0"/>
            <a:ext cx="3058510" cy="6875531"/>
          </a:xfrm>
          <a:prstGeom prst="rect">
            <a:avLst/>
          </a:prstGeom>
        </p:spPr>
      </p:pic>
      <p:sp>
        <p:nvSpPr>
          <p:cNvPr id="18" name="右矢印 17"/>
          <p:cNvSpPr/>
          <p:nvPr/>
        </p:nvSpPr>
        <p:spPr>
          <a:xfrm>
            <a:off x="4438734" y="4687865"/>
            <a:ext cx="2736463" cy="4939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角丸四角形 19"/>
          <p:cNvSpPr/>
          <p:nvPr/>
        </p:nvSpPr>
        <p:spPr>
          <a:xfrm>
            <a:off x="4418784" y="5258960"/>
            <a:ext cx="2897487" cy="106129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621033" y="5466442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 smtClean="0">
                <a:solidFill>
                  <a:srgbClr val="FF0000"/>
                </a:solidFill>
              </a:rPr>
              <a:t>地域統一！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25893" y="145223"/>
            <a:ext cx="78616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0" b="1" u="sng" dirty="0">
                <a:latin typeface="HG行書体" panose="03000609000000000000" pitchFamily="65" charset="-128"/>
                <a:ea typeface="HG行書体" panose="03000609000000000000" pitchFamily="65" charset="-128"/>
              </a:rPr>
              <a:t>ゲーム</a:t>
            </a:r>
            <a:r>
              <a:rPr lang="ja-JP" altLang="en-US" sz="6000" b="1" u="sng" dirty="0" smtClean="0">
                <a:latin typeface="HG行書体" panose="03000609000000000000" pitchFamily="65" charset="-128"/>
                <a:ea typeface="HG行書体" panose="03000609000000000000" pitchFamily="65" charset="-128"/>
              </a:rPr>
              <a:t>の目標</a:t>
            </a:r>
            <a:endParaRPr kumimoji="1" lang="ja-JP" altLang="en-US" sz="6000" b="1" u="sng" dirty="0">
              <a:latin typeface="HG行書体" panose="03000609000000000000" pitchFamily="65" charset="-128"/>
              <a:ea typeface="HG行書体" panose="03000609000000000000" pitchFamily="65" charset="-128"/>
            </a:endParaRPr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 rotWithShape="1">
          <a:blip r:embed="rId3"/>
          <a:srcRect l="12065"/>
          <a:stretch/>
        </p:blipFill>
        <p:spPr>
          <a:xfrm>
            <a:off x="454174" y="3762954"/>
            <a:ext cx="3590613" cy="28377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4"/>
          <a:srcRect l="6169" r="3355" b="466"/>
          <a:stretch/>
        </p:blipFill>
        <p:spPr>
          <a:xfrm>
            <a:off x="7710218" y="3762954"/>
            <a:ext cx="3594538" cy="28375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5" name="テキスト ボックス 24"/>
          <p:cNvSpPr txBox="1"/>
          <p:nvPr/>
        </p:nvSpPr>
        <p:spPr>
          <a:xfrm>
            <a:off x="201926" y="1406005"/>
            <a:ext cx="119900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JP" sz="2000" b="1" dirty="0" smtClean="0"/>
          </a:p>
          <a:p>
            <a:r>
              <a:rPr kumimoji="1" lang="ja-JP" altLang="en-US" sz="4400" b="1" dirty="0" smtClean="0"/>
              <a:t>・全国統一を成し遂げるべく、</a:t>
            </a:r>
            <a:endParaRPr kumimoji="1" lang="en-US" altLang="ja-JP" sz="4400" b="1" dirty="0" smtClean="0"/>
          </a:p>
          <a:p>
            <a:r>
              <a:rPr lang="en-US" altLang="ja-JP" sz="4400" b="1" dirty="0"/>
              <a:t>	</a:t>
            </a:r>
            <a:r>
              <a:rPr lang="en-US" altLang="ja-JP" sz="4400" b="1" dirty="0" smtClean="0"/>
              <a:t>			</a:t>
            </a:r>
            <a:r>
              <a:rPr lang="ja-JP" altLang="en-US" sz="4400" b="1" dirty="0" smtClean="0"/>
              <a:t>　</a:t>
            </a:r>
            <a:r>
              <a:rPr kumimoji="1" lang="ja-JP" altLang="en-US" sz="4400" b="1" dirty="0" smtClean="0"/>
              <a:t>各国に対し侵略を行う。</a:t>
            </a:r>
            <a:endParaRPr kumimoji="1" lang="ja-JP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39256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58510" cy="687553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510" y="0"/>
            <a:ext cx="3058510" cy="687553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020" y="0"/>
            <a:ext cx="3058510" cy="687553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530" y="0"/>
            <a:ext cx="3058510" cy="6875531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325892" y="145223"/>
            <a:ext cx="48241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b="1" u="sng" dirty="0">
                <a:latin typeface="HG行書体" panose="03000609000000000000" pitchFamily="65" charset="-128"/>
                <a:ea typeface="HG行書体" panose="03000609000000000000" pitchFamily="65" charset="-128"/>
              </a:rPr>
              <a:t>ゲーム</a:t>
            </a:r>
            <a:r>
              <a:rPr lang="ja-JP" altLang="en-US" sz="6000" b="1" u="sng" dirty="0" smtClean="0">
                <a:latin typeface="HG行書体" panose="03000609000000000000" pitchFamily="65" charset="-128"/>
                <a:ea typeface="HG行書体" panose="03000609000000000000" pitchFamily="65" charset="-128"/>
              </a:rPr>
              <a:t>の</a:t>
            </a:r>
            <a:r>
              <a:rPr lang="ja-JP" altLang="en-US" sz="6000" b="1" u="sng" dirty="0">
                <a:latin typeface="HG行書体" panose="03000609000000000000" pitchFamily="65" charset="-128"/>
                <a:ea typeface="HG行書体" panose="03000609000000000000" pitchFamily="65" charset="-128"/>
              </a:rPr>
              <a:t>流れ</a:t>
            </a:r>
            <a:endParaRPr kumimoji="1" lang="ja-JP" altLang="en-US" sz="6000" b="1" u="sng" dirty="0">
              <a:latin typeface="HG行書体" panose="03000609000000000000" pitchFamily="65" charset="-128"/>
              <a:ea typeface="HG行書体" panose="03000609000000000000" pitchFamily="65" charset="-128"/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793" y="5289440"/>
            <a:ext cx="1256280" cy="125628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5" y="5383894"/>
            <a:ext cx="1296234" cy="1296234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05" b="48823"/>
          <a:stretch/>
        </p:blipFill>
        <p:spPr>
          <a:xfrm>
            <a:off x="2760810" y="5566772"/>
            <a:ext cx="940983" cy="978948"/>
          </a:xfrm>
          <a:prstGeom prst="rect">
            <a:avLst/>
          </a:prstGeom>
        </p:spPr>
      </p:pic>
      <p:sp>
        <p:nvSpPr>
          <p:cNvPr id="20" name="左矢印 19"/>
          <p:cNvSpPr/>
          <p:nvPr/>
        </p:nvSpPr>
        <p:spPr>
          <a:xfrm>
            <a:off x="1529255" y="5848254"/>
            <a:ext cx="1253120" cy="415984"/>
          </a:xfrm>
          <a:prstGeom prst="lef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3492" y="3465117"/>
            <a:ext cx="5760000" cy="324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テキスト ボックス 9"/>
          <p:cNvSpPr txBox="1"/>
          <p:nvPr/>
        </p:nvSpPr>
        <p:spPr>
          <a:xfrm>
            <a:off x="840113" y="1375662"/>
            <a:ext cx="115928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 smtClean="0"/>
              <a:t>ユニットを</a:t>
            </a:r>
            <a:r>
              <a:rPr kumimoji="1" lang="ja-JP" altLang="en-US" sz="3200" b="1" dirty="0" smtClean="0"/>
              <a:t>召喚、移動させて</a:t>
            </a:r>
            <a:r>
              <a:rPr lang="ja-JP" altLang="en-US" sz="3200" b="1" dirty="0" smtClean="0"/>
              <a:t>、</a:t>
            </a:r>
            <a:endParaRPr lang="en-US" altLang="ja-JP" sz="3200" b="1" dirty="0" smtClean="0"/>
          </a:p>
          <a:p>
            <a:r>
              <a:rPr kumimoji="1" lang="ja-JP" altLang="en-US" sz="3200" b="1" dirty="0" smtClean="0"/>
              <a:t>マップ上</a:t>
            </a:r>
            <a:r>
              <a:rPr lang="ja-JP" altLang="en-US" sz="3200" b="1" dirty="0"/>
              <a:t>の</a:t>
            </a:r>
            <a:r>
              <a:rPr kumimoji="1" lang="ja-JP" altLang="en-US" sz="3200" b="1" dirty="0" smtClean="0"/>
              <a:t>資源を回収</a:t>
            </a:r>
            <a:r>
              <a:rPr kumimoji="1" lang="ja-JP" altLang="en-US" sz="3200" b="1" dirty="0" smtClean="0"/>
              <a:t>しながら自軍を</a:t>
            </a:r>
            <a:r>
              <a:rPr kumimoji="1" lang="ja-JP" altLang="en-US" sz="3200" b="1" dirty="0" smtClean="0"/>
              <a:t>強化。</a:t>
            </a:r>
            <a:endParaRPr kumimoji="1" lang="en-US" altLang="ja-JP" sz="3200" b="1" dirty="0" smtClean="0"/>
          </a:p>
          <a:p>
            <a:r>
              <a:rPr lang="ja-JP" altLang="en-US" sz="3200" b="1" dirty="0">
                <a:solidFill>
                  <a:srgbClr val="FF0000"/>
                </a:solidFill>
              </a:rPr>
              <a:t>赤旗の自陣地</a:t>
            </a:r>
            <a:r>
              <a:rPr lang="ja-JP" altLang="en-US" sz="3200" b="1" dirty="0" smtClean="0"/>
              <a:t>から</a:t>
            </a:r>
            <a:r>
              <a:rPr lang="ja-JP" altLang="en-US" sz="3200" b="1" dirty="0" smtClean="0">
                <a:solidFill>
                  <a:srgbClr val="00B0F0"/>
                </a:solidFill>
              </a:rPr>
              <a:t>青旗の敵陣地</a:t>
            </a:r>
            <a:r>
              <a:rPr lang="ja-JP" altLang="en-US" sz="3200" b="1" dirty="0" smtClean="0"/>
              <a:t>へと攻め込もう！</a:t>
            </a:r>
            <a:endParaRPr lang="en-US" altLang="ja-JP" sz="3200" b="1" dirty="0" smtClean="0"/>
          </a:p>
          <a:p>
            <a:r>
              <a:rPr kumimoji="1" lang="ja-JP" altLang="en-US" sz="3200" b="1" dirty="0" smtClean="0"/>
              <a:t>城</a:t>
            </a:r>
            <a:r>
              <a:rPr kumimoji="1" lang="ja-JP" altLang="en-US" sz="3200" b="1" dirty="0" smtClean="0"/>
              <a:t>を</a:t>
            </a:r>
            <a:r>
              <a:rPr kumimoji="1" lang="ja-JP" altLang="en-US" sz="3200" b="1" dirty="0" smtClean="0"/>
              <a:t>攻め落とせば</a:t>
            </a:r>
            <a:r>
              <a:rPr lang="ja-JP" altLang="en-US" sz="3200" b="1" dirty="0" smtClean="0"/>
              <a:t>君の勝利</a:t>
            </a:r>
            <a:r>
              <a:rPr kumimoji="1" lang="ja-JP" altLang="en-US" sz="3200" b="1" dirty="0" smtClean="0"/>
              <a:t>だ</a:t>
            </a:r>
            <a:r>
              <a:rPr kumimoji="1" lang="ja-JP" altLang="en-US" sz="3200" b="1" dirty="0" smtClean="0"/>
              <a:t>！</a:t>
            </a:r>
            <a:endParaRPr kumimoji="1" lang="en-US" altLang="ja-JP" sz="3200" b="1" dirty="0" smtClean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66122" b="49880"/>
          <a:stretch/>
        </p:blipFill>
        <p:spPr>
          <a:xfrm>
            <a:off x="3825164" y="4250104"/>
            <a:ext cx="1009538" cy="995686"/>
          </a:xfrm>
          <a:prstGeom prst="rect">
            <a:avLst/>
          </a:prstGeom>
        </p:spPr>
      </p:pic>
      <p:sp>
        <p:nvSpPr>
          <p:cNvPr id="15" name="左矢印 14"/>
          <p:cNvSpPr/>
          <p:nvPr/>
        </p:nvSpPr>
        <p:spPr>
          <a:xfrm>
            <a:off x="2510186" y="4532672"/>
            <a:ext cx="1253120" cy="415984"/>
          </a:xfrm>
          <a:prstGeom prst="lef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914" y="4021674"/>
            <a:ext cx="1123893" cy="112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4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58510" cy="687553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510" y="0"/>
            <a:ext cx="3058510" cy="687553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020" y="0"/>
            <a:ext cx="3058510" cy="687553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530" y="0"/>
            <a:ext cx="3058510" cy="6875531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38757" y="140226"/>
            <a:ext cx="49700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b="1" u="sng" dirty="0" smtClean="0">
                <a:latin typeface="HG行書体" panose="03000609000000000000" pitchFamily="65" charset="-128"/>
                <a:ea typeface="HG行書体" panose="03000609000000000000" pitchFamily="65" charset="-128"/>
              </a:rPr>
              <a:t>ユニット</a:t>
            </a:r>
            <a:r>
              <a:rPr lang="ja-JP" altLang="en-US" sz="6000" b="1" u="sng" dirty="0">
                <a:latin typeface="HG行書体" panose="03000609000000000000" pitchFamily="65" charset="-128"/>
                <a:ea typeface="HG行書体" panose="03000609000000000000" pitchFamily="65" charset="-128"/>
              </a:rPr>
              <a:t>説明</a:t>
            </a:r>
            <a:endParaRPr kumimoji="1" lang="ja-JP" altLang="en-US" sz="6000" b="1" u="sng" dirty="0">
              <a:latin typeface="HG行書体" panose="03000609000000000000" pitchFamily="65" charset="-128"/>
              <a:ea typeface="HG行書体" panose="03000609000000000000" pitchFamily="65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66544" b="50476"/>
          <a:stretch/>
        </p:blipFill>
        <p:spPr>
          <a:xfrm>
            <a:off x="1032640" y="1668103"/>
            <a:ext cx="2333298" cy="230259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67271" b="48687"/>
          <a:stretch/>
        </p:blipFill>
        <p:spPr>
          <a:xfrm>
            <a:off x="5084380" y="1630209"/>
            <a:ext cx="2333297" cy="237838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871" b="56145"/>
          <a:stretch/>
        </p:blipFill>
        <p:spPr>
          <a:xfrm>
            <a:off x="8975833" y="1774886"/>
            <a:ext cx="2159876" cy="2233703"/>
          </a:xfrm>
          <a:prstGeom prst="rect">
            <a:avLst/>
          </a:prstGeom>
        </p:spPr>
      </p:pic>
      <p:sp>
        <p:nvSpPr>
          <p:cNvPr id="17" name="正方形/長方形 16"/>
          <p:cNvSpPr/>
          <p:nvPr/>
        </p:nvSpPr>
        <p:spPr>
          <a:xfrm>
            <a:off x="-79320" y="3877755"/>
            <a:ext cx="4273112" cy="300654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 smtClean="0">
                <a:solidFill>
                  <a:schemeClr val="tx1"/>
                </a:solidFill>
              </a:rPr>
              <a:t>歩兵</a:t>
            </a:r>
            <a:endParaRPr lang="en-US" altLang="ja-JP" sz="2800" b="1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召喚や移動のための</a:t>
            </a:r>
            <a:endParaRPr lang="en-US" altLang="ja-JP" b="1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コストが低く使いやすいが、</a:t>
            </a:r>
            <a:endParaRPr lang="en-US" altLang="ja-JP" b="1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攻撃力が低い。</a:t>
            </a:r>
            <a:endParaRPr lang="en-US" altLang="ja-JP" b="1" dirty="0" smtClean="0">
              <a:solidFill>
                <a:schemeClr val="tx1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3967325" y="3868989"/>
            <a:ext cx="4273112" cy="300654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 smtClean="0">
                <a:solidFill>
                  <a:schemeClr val="tx1"/>
                </a:solidFill>
              </a:rPr>
              <a:t>弓兵</a:t>
            </a:r>
            <a:endParaRPr kumimoji="1" lang="en-US" altLang="ja-JP" sz="2800" b="1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b="1" dirty="0" smtClean="0">
                <a:solidFill>
                  <a:schemeClr val="tx1"/>
                </a:solidFill>
              </a:rPr>
              <a:t>召喚や移動のための</a:t>
            </a:r>
            <a:endParaRPr kumimoji="1" lang="en-US" altLang="ja-JP" b="1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コスト</a:t>
            </a:r>
            <a:r>
              <a:rPr lang="ja-JP" altLang="en-US" b="1" dirty="0" smtClean="0">
                <a:solidFill>
                  <a:schemeClr val="tx1"/>
                </a:solidFill>
              </a:rPr>
              <a:t>が歩兵より多いが、</a:t>
            </a:r>
            <a:endParaRPr lang="en-US" altLang="ja-JP" b="1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攻撃</a:t>
            </a:r>
            <a:r>
              <a:rPr kumimoji="1" lang="ja-JP" altLang="en-US" b="1" dirty="0" smtClean="0">
                <a:solidFill>
                  <a:schemeClr val="tx1"/>
                </a:solidFill>
              </a:rPr>
              <a:t>範囲が広い。</a:t>
            </a:r>
            <a:endParaRPr kumimoji="1" lang="en-US" altLang="ja-JP" b="1" dirty="0" smtClean="0">
              <a:solidFill>
                <a:schemeClr val="tx1"/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8019064" y="3868989"/>
            <a:ext cx="4273112" cy="300654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 smtClean="0">
                <a:solidFill>
                  <a:schemeClr val="tx1"/>
                </a:solidFill>
              </a:rPr>
              <a:t>カタパルト</a:t>
            </a:r>
            <a:endParaRPr lang="en-US" altLang="ja-JP" sz="2800" b="1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他の</a:t>
            </a:r>
            <a:r>
              <a:rPr lang="ja-JP" altLang="en-US" b="1" dirty="0" smtClean="0">
                <a:solidFill>
                  <a:schemeClr val="tx1"/>
                </a:solidFill>
              </a:rPr>
              <a:t>ユニットとは別に</a:t>
            </a:r>
            <a:endParaRPr lang="en-US" altLang="ja-JP" b="1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b="1" dirty="0" smtClean="0">
                <a:solidFill>
                  <a:schemeClr val="tx1"/>
                </a:solidFill>
              </a:rPr>
              <a:t>追加で別のコストが必要。</a:t>
            </a:r>
            <a:endParaRPr kumimoji="1" lang="en-US" altLang="ja-JP" b="1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その</a:t>
            </a:r>
            <a:r>
              <a:rPr lang="ja-JP" altLang="en-US" b="1" dirty="0" smtClean="0">
                <a:solidFill>
                  <a:schemeClr val="tx1"/>
                </a:solidFill>
              </a:rPr>
              <a:t>分、ステータスが強いが、</a:t>
            </a:r>
            <a:endParaRPr lang="en-US" altLang="ja-JP" b="1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周囲</a:t>
            </a:r>
            <a:r>
              <a:rPr lang="en-US" altLang="ja-JP" b="1" dirty="0" smtClean="0">
                <a:solidFill>
                  <a:schemeClr val="tx1"/>
                </a:solidFill>
              </a:rPr>
              <a:t>1</a:t>
            </a:r>
            <a:r>
              <a:rPr lang="ja-JP" altLang="en-US" b="1" dirty="0" smtClean="0">
                <a:solidFill>
                  <a:schemeClr val="tx1"/>
                </a:solidFill>
              </a:rPr>
              <a:t>マスを攻撃できない。</a:t>
            </a:r>
            <a:endParaRPr lang="en-US" altLang="ja-JP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16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58510" cy="687553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510" y="0"/>
            <a:ext cx="3058510" cy="687553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020" y="0"/>
            <a:ext cx="3058510" cy="687553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530" y="0"/>
            <a:ext cx="3058510" cy="6875531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38757" y="140226"/>
            <a:ext cx="49700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b="1" u="sng" dirty="0" smtClean="0">
                <a:latin typeface="HG行書体" panose="03000609000000000000" pitchFamily="65" charset="-128"/>
                <a:ea typeface="HG行書体" panose="03000609000000000000" pitchFamily="65" charset="-128"/>
              </a:rPr>
              <a:t>マスギミック</a:t>
            </a:r>
            <a:endParaRPr kumimoji="1" lang="ja-JP" altLang="en-US" sz="6000" b="1" u="sng" dirty="0">
              <a:latin typeface="HG行書体" panose="03000609000000000000" pitchFamily="65" charset="-128"/>
              <a:ea typeface="HG行書体" panose="03000609000000000000" pitchFamily="65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313" y="2057400"/>
            <a:ext cx="1282700" cy="12827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979" y="2057400"/>
            <a:ext cx="1282700" cy="12827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907" y="2057400"/>
            <a:ext cx="1282700" cy="12827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198" y="2057400"/>
            <a:ext cx="1282700" cy="1282700"/>
          </a:xfrm>
          <a:prstGeom prst="rect">
            <a:avLst/>
          </a:prstGeom>
        </p:spPr>
      </p:pic>
      <p:sp>
        <p:nvSpPr>
          <p:cNvPr id="22" name="正方形/長方形 21"/>
          <p:cNvSpPr/>
          <p:nvPr/>
        </p:nvSpPr>
        <p:spPr>
          <a:xfrm>
            <a:off x="-79320" y="3877755"/>
            <a:ext cx="4273112" cy="300654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solidFill>
                  <a:schemeClr val="tx1"/>
                </a:solidFill>
              </a:rPr>
              <a:t>水</a:t>
            </a:r>
            <a:endParaRPr lang="en-US" altLang="ja-JP" sz="2800" b="1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移動はできるが、</a:t>
            </a:r>
            <a:endParaRPr lang="en-US" altLang="ja-JP" b="1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通常の移動にプラスで</a:t>
            </a:r>
            <a:endParaRPr lang="en-US" altLang="ja-JP" b="1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コストがかかる。</a:t>
            </a:r>
            <a:endParaRPr lang="en-US" altLang="ja-JP" b="1" dirty="0" smtClean="0">
              <a:solidFill>
                <a:schemeClr val="tx1"/>
              </a:solidFill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3967325" y="3868989"/>
            <a:ext cx="4273112" cy="300654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 smtClean="0">
                <a:solidFill>
                  <a:schemeClr val="tx1"/>
                </a:solidFill>
              </a:rPr>
              <a:t>資源</a:t>
            </a:r>
          </a:p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通常のコストとは</a:t>
            </a:r>
            <a:endParaRPr lang="en-US" altLang="ja-JP" b="1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別に使用するもの。</a:t>
            </a:r>
            <a:endParaRPr lang="en-US" altLang="ja-JP" b="1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歩兵のみが採取できる。</a:t>
            </a:r>
            <a:endParaRPr kumimoji="1" lang="en-US" altLang="ja-JP" b="1" dirty="0" smtClean="0">
              <a:solidFill>
                <a:schemeClr val="tx1"/>
              </a:solidFill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019064" y="3868989"/>
            <a:ext cx="4273112" cy="300654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 smtClean="0">
                <a:solidFill>
                  <a:schemeClr val="tx1"/>
                </a:solidFill>
              </a:rPr>
              <a:t>森＆深い水</a:t>
            </a:r>
            <a:endParaRPr lang="en-US" altLang="ja-JP" sz="2800" b="1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どんなユニットであろうと、</a:t>
            </a:r>
            <a:endParaRPr lang="en-US" altLang="ja-JP" b="1" dirty="0">
              <a:solidFill>
                <a:schemeClr val="tx1"/>
              </a:solidFill>
            </a:endParaRPr>
          </a:p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このマス</a:t>
            </a:r>
            <a:r>
              <a:rPr lang="ja-JP" altLang="en-US" b="1" dirty="0" smtClean="0">
                <a:solidFill>
                  <a:schemeClr val="tx1"/>
                </a:solidFill>
              </a:rPr>
              <a:t>には</a:t>
            </a:r>
            <a:endParaRPr lang="en-US" altLang="ja-JP" b="1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侵入することができない。</a:t>
            </a:r>
            <a:endParaRPr lang="en-US" altLang="ja-JP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18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58510" cy="687553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510" y="0"/>
            <a:ext cx="3058510" cy="687553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020" y="0"/>
            <a:ext cx="3058510" cy="687553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530" y="0"/>
            <a:ext cx="3058510" cy="6875531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/>
        </p:nvSpPr>
        <p:spPr>
          <a:xfrm>
            <a:off x="126123" y="0"/>
            <a:ext cx="40569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b="1" u="sng" dirty="0" smtClean="0">
                <a:latin typeface="HG行書体" panose="03000609000000000000" pitchFamily="65" charset="-128"/>
                <a:ea typeface="HG行書体" panose="03000609000000000000" pitchFamily="65" charset="-128"/>
              </a:rPr>
              <a:t>操作説明①</a:t>
            </a:r>
            <a:endParaRPr kumimoji="1" lang="ja-JP" altLang="en-US" sz="6000" b="1" u="sng" dirty="0">
              <a:latin typeface="HG行書体" panose="03000609000000000000" pitchFamily="65" charset="-128"/>
              <a:ea typeface="HG行書体" panose="03000609000000000000" pitchFamily="65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6076033" y="0"/>
            <a:ext cx="114560" cy="68755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231580" y="1312327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 smtClean="0"/>
              <a:t>ユニットを選択</a:t>
            </a:r>
            <a:endParaRPr kumimoji="1" lang="ja-JP" altLang="en-US" sz="3600" b="1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493151" y="2219344"/>
            <a:ext cx="531427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 smtClean="0"/>
              <a:t>ステージ上のユニットをクリックで選択可能</a:t>
            </a:r>
            <a:endParaRPr kumimoji="1" lang="en-US" altLang="ja-JP" sz="2000" b="1" dirty="0" smtClean="0"/>
          </a:p>
          <a:p>
            <a:r>
              <a:rPr lang="ja-JP" altLang="en-US" sz="2000" b="1" dirty="0"/>
              <a:t>　</a:t>
            </a:r>
            <a:endParaRPr lang="en-US" altLang="ja-JP" sz="2000" b="1" dirty="0" smtClean="0"/>
          </a:p>
          <a:p>
            <a:r>
              <a:rPr kumimoji="1" lang="ja-JP" altLang="en-US" sz="2000" b="1" dirty="0" smtClean="0"/>
              <a:t>ユニットが選択状態になると、</a:t>
            </a:r>
            <a:endParaRPr kumimoji="1" lang="en-US" altLang="ja-JP" sz="2000" b="1" dirty="0" smtClean="0"/>
          </a:p>
          <a:p>
            <a:r>
              <a:rPr kumimoji="1" lang="ja-JP" altLang="en-US" sz="2000" b="1" dirty="0" smtClean="0">
                <a:solidFill>
                  <a:srgbClr val="00B0F0"/>
                </a:solidFill>
              </a:rPr>
              <a:t>移動可能範囲</a:t>
            </a:r>
            <a:r>
              <a:rPr kumimoji="1" lang="en-US" altLang="ja-JP" sz="2000" b="1" dirty="0" smtClean="0"/>
              <a:t>(</a:t>
            </a:r>
            <a:r>
              <a:rPr kumimoji="1" lang="ja-JP" altLang="en-US" sz="2000" b="1" dirty="0" smtClean="0"/>
              <a:t>青</a:t>
            </a:r>
            <a:r>
              <a:rPr kumimoji="1" lang="en-US" altLang="ja-JP" sz="2000" b="1" dirty="0" smtClean="0"/>
              <a:t>)</a:t>
            </a:r>
            <a:r>
              <a:rPr kumimoji="1" lang="ja-JP" altLang="en-US" sz="2000" b="1" dirty="0" smtClean="0"/>
              <a:t>と</a:t>
            </a:r>
            <a:endParaRPr lang="en-US" altLang="ja-JP" sz="2000" b="1" dirty="0"/>
          </a:p>
          <a:p>
            <a:r>
              <a:rPr lang="ja-JP" altLang="en-US" sz="2000" b="1" dirty="0" smtClean="0">
                <a:solidFill>
                  <a:srgbClr val="FF0000"/>
                </a:solidFill>
              </a:rPr>
              <a:t>攻撃</a:t>
            </a:r>
            <a:r>
              <a:rPr lang="ja-JP" altLang="en-US" sz="2000" b="1" dirty="0" smtClean="0">
                <a:solidFill>
                  <a:srgbClr val="FF0000"/>
                </a:solidFill>
              </a:rPr>
              <a:t>可能範囲</a:t>
            </a:r>
            <a:r>
              <a:rPr lang="en-US" altLang="ja-JP" sz="2000" b="1" dirty="0" smtClean="0"/>
              <a:t>(</a:t>
            </a:r>
            <a:r>
              <a:rPr lang="ja-JP" altLang="en-US" sz="2000" b="1" dirty="0" smtClean="0"/>
              <a:t>赤</a:t>
            </a:r>
            <a:r>
              <a:rPr lang="en-US" altLang="ja-JP" sz="2000" b="1" dirty="0" smtClean="0"/>
              <a:t>)</a:t>
            </a:r>
            <a:r>
              <a:rPr lang="ja-JP" altLang="en-US" sz="2000" b="1" dirty="0" smtClean="0"/>
              <a:t>が表示される。</a:t>
            </a:r>
            <a:endParaRPr kumimoji="1" lang="ja-JP" altLang="en-US" sz="2000" b="1" dirty="0"/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3"/>
          <a:srcRect l="21827"/>
          <a:stretch/>
        </p:blipFill>
        <p:spPr>
          <a:xfrm>
            <a:off x="6441815" y="4111246"/>
            <a:ext cx="2453542" cy="17670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4"/>
          <a:srcRect l="22711" t="1638" r="900" b="1117"/>
          <a:stretch/>
        </p:blipFill>
        <p:spPr>
          <a:xfrm>
            <a:off x="9591341" y="4111246"/>
            <a:ext cx="2450573" cy="17670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右矢印 22"/>
          <p:cNvSpPr/>
          <p:nvPr/>
        </p:nvSpPr>
        <p:spPr>
          <a:xfrm>
            <a:off x="8895357" y="4896912"/>
            <a:ext cx="695984" cy="25224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6222" y1="42667" x2="46222" y2="42667"/>
                        <a14:foregroundMark x1="38222" y1="29778" x2="38222" y2="29778"/>
                        <a14:foregroundMark x1="40000" y1="42222" x2="40000" y2="42222"/>
                        <a14:foregroundMark x1="52000" y1="60889" x2="52000" y2="60889"/>
                        <a14:foregroundMark x1="55111" y1="72444" x2="55111" y2="72444"/>
                        <a14:foregroundMark x1="58222" y1="76444" x2="58222" y2="76444"/>
                        <a14:foregroundMark x1="60000" y1="77333" x2="60000" y2="77333"/>
                        <a14:foregroundMark x1="60444" y1="77778" x2="60444" y2="77778"/>
                        <a14:foregroundMark x1="57778" y1="73333" x2="57333" y2="69333"/>
                        <a14:foregroundMark x1="54222" y1="65778" x2="54222" y2="65778"/>
                        <a14:foregroundMark x1="54222" y1="65778" x2="54222" y2="65778"/>
                        <a14:foregroundMark x1="53333" y1="62222" x2="51556" y2="58667"/>
                        <a14:foregroundMark x1="50667" y1="56444" x2="50667" y2="56444"/>
                        <a14:foregroundMark x1="49333" y1="54667" x2="48000" y2="52444"/>
                        <a14:foregroundMark x1="47556" y1="49778" x2="47556" y2="49778"/>
                        <a14:foregroundMark x1="47556" y1="48444" x2="47556" y2="48444"/>
                        <a14:foregroundMark x1="48444" y1="44889" x2="51111" y2="44444"/>
                        <a14:foregroundMark x1="52444" y1="44444" x2="54222" y2="45333"/>
                        <a14:foregroundMark x1="55111" y1="45333" x2="55111" y2="45333"/>
                        <a14:foregroundMark x1="57333" y1="44889" x2="57333" y2="4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889" y="4915462"/>
            <a:ext cx="627057" cy="627057"/>
          </a:xfrm>
          <a:prstGeom prst="rect">
            <a:avLst/>
          </a:prstGeom>
        </p:spPr>
      </p:pic>
      <p:sp>
        <p:nvSpPr>
          <p:cNvPr id="26" name="正方形/長方形 25"/>
          <p:cNvSpPr/>
          <p:nvPr/>
        </p:nvSpPr>
        <p:spPr>
          <a:xfrm>
            <a:off x="10347005" y="4896912"/>
            <a:ext cx="616825" cy="628471"/>
          </a:xfrm>
          <a:prstGeom prst="rect">
            <a:avLst/>
          </a:prstGeom>
          <a:blipFill dpi="0" rotWithShape="1">
            <a:blip r:embed="rId7">
              <a:alphaModFix amt="89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58222" y1="76444" x2="58222" y2="76444"/>
                          <a14:foregroundMark x1="58222" y1="76444" x2="58222" y2="76444"/>
                          <a14:foregroundMark x1="59111" y1="77778" x2="59111" y2="77778"/>
                          <a14:foregroundMark x1="59111" y1="78222" x2="59111" y2="78222"/>
                          <a14:foregroundMark x1="60000" y1="75111" x2="60000" y2="75111"/>
                          <a14:foregroundMark x1="57778" y1="72889" x2="57778" y2="72889"/>
                          <a14:foregroundMark x1="55556" y1="69333" x2="55556" y2="69333"/>
                          <a14:foregroundMark x1="54667" y1="66667" x2="54222" y2="65333"/>
                          <a14:foregroundMark x1="53333" y1="61778" x2="53333" y2="61778"/>
                          <a14:foregroundMark x1="52889" y1="59111" x2="52889" y2="59111"/>
                          <a14:foregroundMark x1="51556" y1="55556" x2="51556" y2="55556"/>
                          <a14:foregroundMark x1="51111" y1="53333" x2="51111" y2="53333"/>
                          <a14:foregroundMark x1="48889" y1="49333" x2="48889" y2="49333"/>
                          <a14:foregroundMark x1="48444" y1="47556" x2="48444" y2="47556"/>
                          <a14:foregroundMark x1="48889" y1="45778" x2="49778" y2="45333"/>
                          <a14:foregroundMark x1="52444" y1="45333" x2="52444" y2="45333"/>
                          <a14:foregroundMark x1="53778" y1="45333" x2="53778" y2="45333"/>
                          <a14:foregroundMark x1="53778" y1="45333" x2="56444" y2="45333"/>
                          <a14:foregroundMark x1="56444" y1="45333" x2="57778" y2="45333"/>
                          <a14:foregroundMark x1="57778" y1="45333" x2="57778" y2="45333"/>
                          <a14:foregroundMark x1="52000" y1="43556" x2="52000" y2="43556"/>
                          <a14:foregroundMark x1="50667" y1="42667" x2="50667" y2="42667"/>
                          <a14:foregroundMark x1="49333" y1="40444" x2="49333" y2="40444"/>
                          <a14:foregroundMark x1="42222" y1="32889" x2="42222" y2="32889"/>
                          <a14:foregroundMark x1="40889" y1="32000" x2="40889" y2="32000"/>
                          <a14:foregroundMark x1="34222" y1="28889" x2="34222" y2="30667"/>
                          <a14:foregroundMark x1="34667" y1="36444" x2="36000" y2="38667"/>
                          <a14:foregroundMark x1="36000" y1="39556" x2="37778" y2="44444"/>
                          <a14:foregroundMark x1="38222" y1="44889" x2="38222" y2="44889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右矢印 31"/>
          <p:cNvSpPr/>
          <p:nvPr/>
        </p:nvSpPr>
        <p:spPr>
          <a:xfrm>
            <a:off x="5797167" y="2954765"/>
            <a:ext cx="695984" cy="66079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126123" y="1312327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 smtClean="0"/>
              <a:t>ユニットを</a:t>
            </a:r>
            <a:r>
              <a:rPr lang="ja-JP" altLang="en-US" sz="3600" b="1" dirty="0"/>
              <a:t>召喚</a:t>
            </a:r>
            <a:endParaRPr kumimoji="1" lang="ja-JP" altLang="en-US" sz="3600" b="1" dirty="0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381506" y="2283597"/>
            <a:ext cx="55931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 smtClean="0"/>
              <a:t>画面右にあるゲーム</a:t>
            </a:r>
            <a:r>
              <a:rPr lang="en-US" altLang="ja-JP" sz="2000" b="1" dirty="0" smtClean="0"/>
              <a:t>UI</a:t>
            </a:r>
            <a:r>
              <a:rPr lang="ja-JP" altLang="en-US" sz="2000" b="1" dirty="0" smtClean="0"/>
              <a:t>のユニットをクリック、</a:t>
            </a:r>
            <a:endParaRPr lang="en-US" altLang="ja-JP" sz="2000" b="1" dirty="0" smtClean="0"/>
          </a:p>
          <a:p>
            <a:r>
              <a:rPr kumimoji="1" lang="ja-JP" altLang="en-US" sz="2000" b="1" dirty="0" smtClean="0"/>
              <a:t>自城の周りにあるエリアをクリックで</a:t>
            </a:r>
            <a:endParaRPr kumimoji="1" lang="en-US" altLang="ja-JP" sz="2000" b="1" dirty="0" smtClean="0"/>
          </a:p>
          <a:p>
            <a:r>
              <a:rPr kumimoji="1" lang="ja-JP" altLang="en-US" sz="2000" b="1" dirty="0" smtClean="0"/>
              <a:t>ユニットを召喚可能。</a:t>
            </a:r>
            <a:endParaRPr kumimoji="1" lang="ja-JP" altLang="en-US" sz="2000" b="1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9"/>
          <a:srcRect l="22085" t="2844" r="1405" b="2391"/>
          <a:stretch/>
        </p:blipFill>
        <p:spPr>
          <a:xfrm>
            <a:off x="138031" y="4170474"/>
            <a:ext cx="2492258" cy="17599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図 3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6222" y1="42667" x2="46222" y2="42667"/>
                        <a14:foregroundMark x1="38222" y1="29778" x2="38222" y2="29778"/>
                        <a14:foregroundMark x1="40000" y1="42222" x2="40000" y2="42222"/>
                        <a14:foregroundMark x1="52000" y1="60889" x2="52000" y2="60889"/>
                        <a14:foregroundMark x1="55111" y1="72444" x2="55111" y2="72444"/>
                        <a14:foregroundMark x1="58222" y1="76444" x2="58222" y2="76444"/>
                        <a14:foregroundMark x1="60000" y1="77333" x2="60000" y2="77333"/>
                        <a14:foregroundMark x1="60444" y1="77778" x2="60444" y2="77778"/>
                        <a14:foregroundMark x1="57778" y1="73333" x2="57333" y2="69333"/>
                        <a14:foregroundMark x1="54222" y1="65778" x2="54222" y2="65778"/>
                        <a14:foregroundMark x1="54222" y1="65778" x2="54222" y2="65778"/>
                        <a14:foregroundMark x1="53333" y1="62222" x2="51556" y2="58667"/>
                        <a14:foregroundMark x1="50667" y1="56444" x2="50667" y2="56444"/>
                        <a14:foregroundMark x1="49333" y1="54667" x2="48000" y2="52444"/>
                        <a14:foregroundMark x1="47556" y1="49778" x2="47556" y2="49778"/>
                        <a14:foregroundMark x1="47556" y1="48444" x2="47556" y2="48444"/>
                        <a14:foregroundMark x1="48444" y1="44889" x2="51111" y2="44444"/>
                        <a14:foregroundMark x1="52444" y1="44444" x2="54222" y2="45333"/>
                        <a14:foregroundMark x1="55111" y1="45333" x2="55111" y2="45333"/>
                        <a14:foregroundMark x1="57333" y1="44889" x2="57333" y2="4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232" y="5462367"/>
            <a:ext cx="627057" cy="62705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10"/>
          <a:srcRect l="22226" t="1044"/>
          <a:stretch/>
        </p:blipFill>
        <p:spPr>
          <a:xfrm>
            <a:off x="3338614" y="4163369"/>
            <a:ext cx="2461122" cy="17670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4" name="右矢印 43"/>
          <p:cNvSpPr/>
          <p:nvPr/>
        </p:nvSpPr>
        <p:spPr>
          <a:xfrm>
            <a:off x="2641392" y="4923989"/>
            <a:ext cx="695984" cy="25224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5" name="図 4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6222" y1="42667" x2="46222" y2="42667"/>
                        <a14:foregroundMark x1="38222" y1="29778" x2="38222" y2="29778"/>
                        <a14:foregroundMark x1="40000" y1="42222" x2="40000" y2="42222"/>
                        <a14:foregroundMark x1="52000" y1="60889" x2="52000" y2="60889"/>
                        <a14:foregroundMark x1="55111" y1="72444" x2="55111" y2="72444"/>
                        <a14:foregroundMark x1="58222" y1="76444" x2="58222" y2="76444"/>
                        <a14:foregroundMark x1="60000" y1="77333" x2="60000" y2="77333"/>
                        <a14:foregroundMark x1="60444" y1="77778" x2="60444" y2="77778"/>
                        <a14:foregroundMark x1="57778" y1="73333" x2="57333" y2="69333"/>
                        <a14:foregroundMark x1="54222" y1="65778" x2="54222" y2="65778"/>
                        <a14:foregroundMark x1="54222" y1="65778" x2="54222" y2="65778"/>
                        <a14:foregroundMark x1="53333" y1="62222" x2="51556" y2="58667"/>
                        <a14:foregroundMark x1="50667" y1="56444" x2="50667" y2="56444"/>
                        <a14:foregroundMark x1="49333" y1="54667" x2="48000" y2="52444"/>
                        <a14:foregroundMark x1="47556" y1="49778" x2="47556" y2="49778"/>
                        <a14:foregroundMark x1="47556" y1="48444" x2="47556" y2="48444"/>
                        <a14:foregroundMark x1="48444" y1="44889" x2="51111" y2="44444"/>
                        <a14:foregroundMark x1="52444" y1="44444" x2="54222" y2="45333"/>
                        <a14:foregroundMark x1="55111" y1="45333" x2="55111" y2="45333"/>
                        <a14:foregroundMark x1="57333" y1="44889" x2="57333" y2="4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226" y="4648023"/>
            <a:ext cx="627057" cy="62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0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58510" cy="687553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510" y="0"/>
            <a:ext cx="3058510" cy="687553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020" y="0"/>
            <a:ext cx="3058510" cy="687553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530" y="0"/>
            <a:ext cx="3058510" cy="6875531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38758" y="140226"/>
            <a:ext cx="40182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0" b="1" u="sng" dirty="0" smtClean="0">
                <a:latin typeface="HG行書体" panose="03000609000000000000" pitchFamily="65" charset="-128"/>
                <a:ea typeface="HG行書体" panose="03000609000000000000" pitchFamily="65" charset="-128"/>
              </a:rPr>
              <a:t>操作説明②</a:t>
            </a:r>
            <a:endParaRPr kumimoji="1" lang="ja-JP" altLang="en-US" sz="6000" b="1" u="sng" dirty="0">
              <a:latin typeface="HG行書体" panose="03000609000000000000" pitchFamily="65" charset="-128"/>
              <a:ea typeface="HG行書体" panose="03000609000000000000" pitchFamily="65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0" y="1834768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 smtClean="0"/>
              <a:t>ユニットの</a:t>
            </a:r>
            <a:r>
              <a:rPr kumimoji="1" lang="ja-JP" altLang="en-US" sz="3600" b="1" dirty="0" smtClean="0">
                <a:solidFill>
                  <a:srgbClr val="00B0F0"/>
                </a:solidFill>
              </a:rPr>
              <a:t>移動</a:t>
            </a:r>
            <a:endParaRPr kumimoji="1" lang="ja-JP" altLang="en-US" sz="3600" b="1" dirty="0">
              <a:solidFill>
                <a:srgbClr val="00B0F0"/>
              </a:solidFill>
            </a:endParaRPr>
          </a:p>
        </p:txBody>
      </p:sp>
      <p:grpSp>
        <p:nvGrpSpPr>
          <p:cNvPr id="2" name="グループ化 1"/>
          <p:cNvGrpSpPr/>
          <p:nvPr/>
        </p:nvGrpSpPr>
        <p:grpSpPr>
          <a:xfrm>
            <a:off x="169992" y="3343310"/>
            <a:ext cx="2415470" cy="1760884"/>
            <a:chOff x="169992" y="3343310"/>
            <a:chExt cx="2415470" cy="1760884"/>
          </a:xfrm>
        </p:grpSpPr>
        <p:pic>
          <p:nvPicPr>
            <p:cNvPr id="23" name="図 22"/>
            <p:cNvPicPr>
              <a:picLocks noChangeAspect="1"/>
            </p:cNvPicPr>
            <p:nvPr/>
          </p:nvPicPr>
          <p:blipFill rotWithShape="1">
            <a:blip r:embed="rId3"/>
            <a:srcRect l="6873" t="1289"/>
            <a:stretch/>
          </p:blipFill>
          <p:spPr>
            <a:xfrm>
              <a:off x="169992" y="3343310"/>
              <a:ext cx="2415470" cy="171787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4" name="図 2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6222" y1="42667" x2="46222" y2="42667"/>
                          <a14:foregroundMark x1="38222" y1="29778" x2="38222" y2="29778"/>
                          <a14:foregroundMark x1="40000" y1="42222" x2="40000" y2="42222"/>
                          <a14:foregroundMark x1="52000" y1="60889" x2="52000" y2="60889"/>
                          <a14:foregroundMark x1="55111" y1="72444" x2="55111" y2="72444"/>
                          <a14:foregroundMark x1="58222" y1="76444" x2="58222" y2="76444"/>
                          <a14:foregroundMark x1="60000" y1="77333" x2="60000" y2="77333"/>
                          <a14:foregroundMark x1="60444" y1="77778" x2="60444" y2="77778"/>
                          <a14:foregroundMark x1="57778" y1="73333" x2="57333" y2="69333"/>
                          <a14:foregroundMark x1="54222" y1="65778" x2="54222" y2="65778"/>
                          <a14:foregroundMark x1="54222" y1="65778" x2="54222" y2="65778"/>
                          <a14:foregroundMark x1="53333" y1="62222" x2="51556" y2="58667"/>
                          <a14:foregroundMark x1="50667" y1="56444" x2="50667" y2="56444"/>
                          <a14:foregroundMark x1="49333" y1="54667" x2="48000" y2="52444"/>
                          <a14:foregroundMark x1="47556" y1="49778" x2="47556" y2="49778"/>
                          <a14:foregroundMark x1="47556" y1="48444" x2="47556" y2="48444"/>
                          <a14:foregroundMark x1="48444" y1="44889" x2="51111" y2="44444"/>
                          <a14:foregroundMark x1="52444" y1="44444" x2="54222" y2="45333"/>
                          <a14:foregroundMark x1="55111" y1="45333" x2="55111" y2="45333"/>
                          <a14:foregroundMark x1="57333" y1="44889" x2="57333" y2="44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411" y="4477137"/>
              <a:ext cx="627057" cy="627057"/>
            </a:xfrm>
            <a:prstGeom prst="rect">
              <a:avLst/>
            </a:prstGeom>
          </p:spPr>
        </p:pic>
      </p:grpSp>
      <p:sp>
        <p:nvSpPr>
          <p:cNvPr id="25" name="テキスト ボックス 24"/>
          <p:cNvSpPr txBox="1"/>
          <p:nvPr/>
        </p:nvSpPr>
        <p:spPr>
          <a:xfrm>
            <a:off x="204446" y="2524866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ユニットの上下左右１マスをクリックすることで</a:t>
            </a:r>
            <a:endParaRPr kumimoji="1" lang="en-US" altLang="ja-JP" b="1" dirty="0" smtClean="0"/>
          </a:p>
          <a:p>
            <a:r>
              <a:rPr lang="ja-JP" altLang="en-US" b="1" dirty="0"/>
              <a:t>任意</a:t>
            </a:r>
            <a:r>
              <a:rPr lang="ja-JP" altLang="en-US" b="1" dirty="0" smtClean="0"/>
              <a:t>のマスに移動可能</a:t>
            </a:r>
            <a:endParaRPr kumimoji="1" lang="ja-JP" altLang="en-US" b="1" dirty="0"/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 rotWithShape="1">
          <a:blip r:embed="rId6"/>
          <a:srcRect l="4150" t="2185" r="1658" b="2185"/>
          <a:stretch/>
        </p:blipFill>
        <p:spPr>
          <a:xfrm>
            <a:off x="3548274" y="3373022"/>
            <a:ext cx="2421600" cy="17233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右矢印 26"/>
          <p:cNvSpPr/>
          <p:nvPr/>
        </p:nvSpPr>
        <p:spPr>
          <a:xfrm>
            <a:off x="2614050" y="4015908"/>
            <a:ext cx="957815" cy="37267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6131131" y="1788898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 smtClean="0"/>
              <a:t>ユニットの</a:t>
            </a:r>
            <a:r>
              <a:rPr kumimoji="1" lang="ja-JP" altLang="en-US" sz="3600" b="1" dirty="0" smtClean="0">
                <a:solidFill>
                  <a:srgbClr val="FF0000"/>
                </a:solidFill>
              </a:rPr>
              <a:t>攻撃</a:t>
            </a:r>
            <a:endParaRPr kumimoji="1" lang="ja-JP" altLang="en-US" sz="3600" b="1" dirty="0">
              <a:solidFill>
                <a:srgbClr val="FF0000"/>
              </a:solidFill>
            </a:endParaRPr>
          </a:p>
        </p:txBody>
      </p:sp>
      <p:pic>
        <p:nvPicPr>
          <p:cNvPr id="29" name="図 28"/>
          <p:cNvPicPr>
            <a:picLocks noChangeAspect="1"/>
          </p:cNvPicPr>
          <p:nvPr/>
        </p:nvPicPr>
        <p:blipFill rotWithShape="1">
          <a:blip r:embed="rId7"/>
          <a:srcRect l="21925"/>
          <a:stretch/>
        </p:blipFill>
        <p:spPr>
          <a:xfrm>
            <a:off x="6289995" y="3347115"/>
            <a:ext cx="2426597" cy="1747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6222" y1="42667" x2="46222" y2="42667"/>
                        <a14:foregroundMark x1="38222" y1="29778" x2="38222" y2="29778"/>
                        <a14:foregroundMark x1="40000" y1="42222" x2="40000" y2="42222"/>
                        <a14:foregroundMark x1="52000" y1="60889" x2="52000" y2="60889"/>
                        <a14:foregroundMark x1="55111" y1="72444" x2="55111" y2="72444"/>
                        <a14:foregroundMark x1="58222" y1="76444" x2="58222" y2="76444"/>
                        <a14:foregroundMark x1="60000" y1="77333" x2="60000" y2="77333"/>
                        <a14:foregroundMark x1="60444" y1="77778" x2="60444" y2="77778"/>
                        <a14:foregroundMark x1="57778" y1="73333" x2="57333" y2="69333"/>
                        <a14:foregroundMark x1="54222" y1="65778" x2="54222" y2="65778"/>
                        <a14:foregroundMark x1="54222" y1="65778" x2="54222" y2="65778"/>
                        <a14:foregroundMark x1="53333" y1="62222" x2="51556" y2="58667"/>
                        <a14:foregroundMark x1="50667" y1="56444" x2="50667" y2="56444"/>
                        <a14:foregroundMark x1="49333" y1="54667" x2="48000" y2="52444"/>
                        <a14:foregroundMark x1="47556" y1="49778" x2="47556" y2="49778"/>
                        <a14:foregroundMark x1="47556" y1="48444" x2="47556" y2="48444"/>
                        <a14:foregroundMark x1="48444" y1="44889" x2="51111" y2="44444"/>
                        <a14:foregroundMark x1="52444" y1="44444" x2="54222" y2="45333"/>
                        <a14:foregroundMark x1="55111" y1="45333" x2="55111" y2="45333"/>
                        <a14:foregroundMark x1="57333" y1="44889" x2="57333" y2="4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995" y="4467274"/>
            <a:ext cx="627057" cy="627057"/>
          </a:xfrm>
          <a:prstGeom prst="rect">
            <a:avLst/>
          </a:prstGeom>
        </p:spPr>
      </p:pic>
      <p:sp>
        <p:nvSpPr>
          <p:cNvPr id="31" name="右矢印 30"/>
          <p:cNvSpPr/>
          <p:nvPr/>
        </p:nvSpPr>
        <p:spPr>
          <a:xfrm>
            <a:off x="8716592" y="4094599"/>
            <a:ext cx="957815" cy="37267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2" name="図 31"/>
          <p:cNvPicPr>
            <a:picLocks noChangeAspect="1"/>
          </p:cNvPicPr>
          <p:nvPr/>
        </p:nvPicPr>
        <p:blipFill rotWithShape="1">
          <a:blip r:embed="rId8"/>
          <a:srcRect l="3346" t="2739" r="1520" b="1935"/>
          <a:stretch/>
        </p:blipFill>
        <p:spPr>
          <a:xfrm>
            <a:off x="9702996" y="3349114"/>
            <a:ext cx="2425224" cy="1747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3" name="テキスト ボックス 32"/>
          <p:cNvSpPr txBox="1"/>
          <p:nvPr/>
        </p:nvSpPr>
        <p:spPr>
          <a:xfrm>
            <a:off x="6436072" y="2501977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攻撃範囲内にいる敵ユニットをクリックすることで</a:t>
            </a:r>
            <a:endParaRPr kumimoji="1" lang="en-US" altLang="ja-JP" b="1" dirty="0" smtClean="0"/>
          </a:p>
          <a:p>
            <a:r>
              <a:rPr kumimoji="1" lang="ja-JP" altLang="en-US" b="1" dirty="0" smtClean="0"/>
              <a:t>敵ユニットにダメージを与えることが可能</a:t>
            </a:r>
            <a:endParaRPr kumimoji="1" lang="ja-JP" altLang="en-US" b="1" dirty="0"/>
          </a:p>
        </p:txBody>
      </p:sp>
      <p:sp>
        <p:nvSpPr>
          <p:cNvPr id="34" name="正方形/長方形 33"/>
          <p:cNvSpPr/>
          <p:nvPr/>
        </p:nvSpPr>
        <p:spPr>
          <a:xfrm>
            <a:off x="6076033" y="0"/>
            <a:ext cx="114560" cy="68755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359813" y="5293138"/>
            <a:ext cx="576840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 smtClean="0"/>
              <a:t>攻撃後も移動や資源の回収は可能。</a:t>
            </a:r>
            <a:endParaRPr lang="en-US" altLang="ja-JP" sz="2800" b="1" dirty="0" smtClean="0"/>
          </a:p>
          <a:p>
            <a:pPr algn="ctr"/>
            <a:r>
              <a:rPr lang="en-US" altLang="ja-JP" b="1" dirty="0" smtClean="0"/>
              <a:t>※1</a:t>
            </a:r>
            <a:r>
              <a:rPr lang="ja-JP" altLang="en-US" b="1" dirty="0" smtClean="0"/>
              <a:t>ユニットが</a:t>
            </a:r>
            <a:r>
              <a:rPr lang="ja-JP" altLang="en-US" b="1" dirty="0" smtClean="0"/>
              <a:t>連続で攻撃する事はできない。</a:t>
            </a:r>
            <a:endParaRPr kumimoji="1" lang="en-US" altLang="ja-JP" b="1" dirty="0" smtClean="0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162249" y="5293138"/>
            <a:ext cx="575032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b="1" dirty="0" smtClean="0"/>
              <a:t>移動には</a:t>
            </a:r>
            <a:r>
              <a:rPr lang="en-US" altLang="ja-JP" sz="2800" b="1" dirty="0" smtClean="0"/>
              <a:t>AP</a:t>
            </a:r>
            <a:r>
              <a:rPr lang="ja-JP" altLang="en-US" sz="2800" b="1" dirty="0" smtClean="0"/>
              <a:t>を消費する。</a:t>
            </a:r>
            <a:endParaRPr lang="en-US" altLang="ja-JP" sz="2800" b="1" dirty="0" smtClean="0"/>
          </a:p>
          <a:p>
            <a:pPr algn="ctr"/>
            <a:r>
              <a:rPr lang="en-US" altLang="ja-JP" b="1" dirty="0" smtClean="0"/>
              <a:t>※AP</a:t>
            </a:r>
            <a:r>
              <a:rPr lang="ja-JP" altLang="en-US" b="1" dirty="0" smtClean="0"/>
              <a:t>が足りないと移動できない。</a:t>
            </a:r>
            <a:endParaRPr kumimoji="1" lang="en-US" altLang="ja-JP" b="1" dirty="0" smtClean="0"/>
          </a:p>
        </p:txBody>
      </p:sp>
    </p:spTree>
    <p:extLst>
      <p:ext uri="{BB962C8B-B14F-4D97-AF65-F5344CB8AC3E}">
        <p14:creationId xmlns:p14="http://schemas.microsoft.com/office/powerpoint/2010/main" val="300927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1005</TotalTime>
  <Words>325</Words>
  <Application>Microsoft Office PowerPoint</Application>
  <PresentationFormat>ワイド画面</PresentationFormat>
  <Paragraphs>64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2" baseType="lpstr">
      <vt:lpstr>HG行書体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GA1A</dc:creator>
  <cp:lastModifiedBy>GA1A</cp:lastModifiedBy>
  <cp:revision>53</cp:revision>
  <dcterms:created xsi:type="dcterms:W3CDTF">2024-12-10T01:08:31Z</dcterms:created>
  <dcterms:modified xsi:type="dcterms:W3CDTF">2024-12-16T07:31:13Z</dcterms:modified>
</cp:coreProperties>
</file>